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4" r:id="rId6"/>
    <p:sldId id="260" r:id="rId7"/>
    <p:sldId id="265" r:id="rId8"/>
    <p:sldId id="262" r:id="rId9"/>
    <p:sldId id="266" r:id="rId10"/>
    <p:sldId id="268" r:id="rId11"/>
    <p:sldId id="269" r:id="rId12"/>
    <p:sldId id="267" r:id="rId13"/>
    <p:sldId id="270" r:id="rId14"/>
    <p:sldId id="272" r:id="rId15"/>
    <p:sldId id="271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77" d="100"/>
          <a:sy n="77" d="100"/>
        </p:scale>
        <p:origin x="6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35429-3A4A-695A-FE28-A7312170F6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0BFB34-5256-81F8-B10A-1A5492436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9A8E8E-0E9E-F6E1-8848-AC9741B91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1259E-B518-4CDA-9032-99862B74840C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68419-8345-A275-1ABC-7645FE2F3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FBF15C-BDDA-E61A-C88C-5177D758B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12D-1723-486B-8AA2-B8C8971052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596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767A9F-2614-17B5-95F5-F29B532B2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26DB01-B336-5FD5-0F22-DD9FADF38D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C55CDC-48D9-DADB-18CB-2B4E3C38B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1259E-B518-4CDA-9032-99862B74840C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98E1FE-7784-01E8-1719-5F45E7F7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8A8038-C130-8114-CD7C-DE7BD0724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12D-1723-486B-8AA2-B8C8971052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295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8751AE2-7E3C-ED1F-2C09-7F6809DDBA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7978FA-2FC4-DD08-6045-B6CAB1A84F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AEA022-968C-3B7C-0142-16D5215D1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1259E-B518-4CDA-9032-99862B74840C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828062-6D66-7762-78BE-ABAF0295D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20F078-1749-8221-F528-F1A594BEE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12D-1723-486B-8AA2-B8C8971052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260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2F2777-9F08-6B0E-FC04-185274CAA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F4B26C-D3BC-FF9B-C487-CA010BC78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0C92D3-33FD-937D-DA54-7FB9390D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1259E-B518-4CDA-9032-99862B74840C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5DA274-F665-2D59-08C1-A944C3DCD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1DCE02-BB48-703B-9AB5-0C9A1D5C8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12D-1723-486B-8AA2-B8C8971052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44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C41B95-6454-1B03-9FE6-6DAAB43C5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A18400-8841-13DE-1529-5C4B249E5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F9D632-5B4D-B261-F0E2-94857905F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1259E-B518-4CDA-9032-99862B74840C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352000-C8F1-BDA6-1B77-7C2A7D7F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03FEF9-46F0-25E1-0BE5-97EED5C22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12D-1723-486B-8AA2-B8C8971052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681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6B2B5D-131D-1C1B-9F20-C7DE94D3F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AC6E7B-03E5-2ABD-A33F-B8824DE9D7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6886D5-9E7A-B7EE-BD46-0B4B930F8C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CFD212-15E1-1C2D-2D44-9C8290E27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1259E-B518-4CDA-9032-99862B74840C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85E0E5-EBF5-6742-A61D-38CE7FE82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00BDC7-F5F7-3BAE-136F-D23F641F8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12D-1723-486B-8AA2-B8C8971052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65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CE8D0-C986-D531-1FBC-602053CC1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CCE3CE-95AE-165B-4FBE-8C3FCF8D84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4B0EAB-F728-2637-8A1F-053EFDD1C7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29DA54A-1636-95B9-2755-F08A2707A1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B17342D-C500-7E75-DC4F-9488720450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7CDFF7-00EB-0105-F1E1-A8CD837EA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1259E-B518-4CDA-9032-99862B74840C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4495594-BB32-AB6A-4CA1-F0F5C9117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0150DA2-0904-9246-6075-E4E5D55F6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12D-1723-486B-8AA2-B8C8971052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262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82C8A8-8484-5559-4F8F-50B924DD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EEC6F48-F079-ACFC-2381-4DAF9AC90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1259E-B518-4CDA-9032-99862B74840C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5938CB0-811F-E814-EBFA-983769C92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318E10-9B01-CBE7-FF6C-AD48D0EFC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12D-1723-486B-8AA2-B8C8971052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098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0CF68CA-DADC-92CE-A37E-74AE5CE4D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1259E-B518-4CDA-9032-99862B74840C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4CAAC2-2BA7-2A01-8699-D24C14BFE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D3FF1A-1BC4-53A5-B7C3-A58690822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12D-1723-486B-8AA2-B8C8971052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375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6D6A7E-383F-DF98-2BD9-47F9D9B89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84A61C-8791-1905-4EA4-420F2C797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25F3E3-B307-EA26-0C61-6352370C0C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8387D5-44F9-1A0D-CEFC-39F9437DD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1259E-B518-4CDA-9032-99862B74840C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642F2B-0658-69E7-9E1F-3DE51421E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D3B43E-2487-A7A0-BF07-A01B6D645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12D-1723-486B-8AA2-B8C8971052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662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898F4-A9BC-DCD3-6519-52798FA29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7798071-7767-A894-D43E-AB55A5AE98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3E3698-A945-BFF6-105B-F77ED4D411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5E64CC-837F-B721-7BD6-512470211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1259E-B518-4CDA-9032-99862B74840C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AF6A84-4F3D-F2A9-60D8-CC8A79328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ED74A3-5ADA-0695-A492-2E9CC9AE9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12D-1723-486B-8AA2-B8C8971052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505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3FE356D-5616-0568-5809-0F6500745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A979F1-4FA0-CD88-E06A-1B1B645B0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360619-093D-C1DC-6998-50496ED75C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1259E-B518-4CDA-9032-99862B74840C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79A5B6-BCE6-2234-326E-AA62BB008C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C819DD-A30C-6147-586F-4D5D968997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2212D-1723-486B-8AA2-B8C8971052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764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C6DD470-06DF-BA41-205A-8667CC853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60902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sz="6600" b="1" dirty="0"/>
              <a:t>인공지능과 </a:t>
            </a:r>
            <a:r>
              <a:rPr lang="en-US" altLang="ko-KR" sz="6600" b="1" dirty="0"/>
              <a:t/>
            </a:r>
            <a:br>
              <a:rPr lang="en-US" altLang="ko-KR" sz="6600" b="1" dirty="0"/>
            </a:br>
            <a:r>
              <a:rPr lang="ko-KR" altLang="en-US" sz="6600" b="1" dirty="0"/>
              <a:t>문제 해결 및 탐색전략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C90B15DB-517F-8C11-13B0-8E6556C867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0577"/>
            <a:ext cx="9144000" cy="1655762"/>
          </a:xfrm>
        </p:spPr>
        <p:txBody>
          <a:bodyPr/>
          <a:lstStyle/>
          <a:p>
            <a:r>
              <a:rPr lang="en-US" altLang="ko-KR" dirty="0"/>
              <a:t>30516 </a:t>
            </a:r>
            <a:r>
              <a:rPr lang="ko-KR" altLang="en-US" dirty="0"/>
              <a:t>이수현</a:t>
            </a:r>
          </a:p>
        </p:txBody>
      </p:sp>
    </p:spTree>
    <p:extLst>
      <p:ext uri="{BB962C8B-B14F-4D97-AF65-F5344CB8AC3E}">
        <p14:creationId xmlns:p14="http://schemas.microsoft.com/office/powerpoint/2010/main" val="2973037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9B3F8-0953-C2C6-5AF1-1EDDC290B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b="1" dirty="0"/>
              <a:t>Uninformed search strategy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86265D-FFC3-7F6A-AD41-F4B923BB91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60" t="43734" r="40153" b="13625"/>
          <a:stretch/>
        </p:blipFill>
        <p:spPr>
          <a:xfrm>
            <a:off x="485192" y="1586203"/>
            <a:ext cx="6167535" cy="27618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21F6D30-86DB-496F-ACED-BE801FB7F0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78" t="40997" r="39464" b="16363"/>
          <a:stretch/>
        </p:blipFill>
        <p:spPr>
          <a:xfrm>
            <a:off x="4460033" y="3312367"/>
            <a:ext cx="7447152" cy="326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9B3F8-0953-C2C6-5AF1-1EDDC290B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b="1" dirty="0"/>
              <a:t>Uninformed search strategy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04D50E-9696-8E59-1F8A-88AAA2BCE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5283" y="2427809"/>
            <a:ext cx="4617098" cy="4486275"/>
          </a:xfrm>
        </p:spPr>
        <p:txBody>
          <a:bodyPr/>
          <a:lstStyle/>
          <a:p>
            <a:pPr marL="0" indent="0">
              <a:buNone/>
            </a:pPr>
            <a:r>
              <a:rPr lang="ko-KR" altLang="en-US" b="1" dirty="0"/>
              <a:t>같은 깊이</a:t>
            </a:r>
            <a:r>
              <a:rPr lang="en-US" altLang="ko-KR" b="1" dirty="0"/>
              <a:t>(depth1)</a:t>
            </a:r>
            <a:r>
              <a:rPr lang="ko-KR" altLang="en-US" b="1" dirty="0"/>
              <a:t>에 있는 노드 체크 후 다음 깊이</a:t>
            </a:r>
            <a:r>
              <a:rPr lang="en-US" altLang="ko-KR" b="1" dirty="0"/>
              <a:t>(depth2)</a:t>
            </a:r>
            <a:r>
              <a:rPr lang="ko-KR" altLang="en-US" b="1" dirty="0"/>
              <a:t>로 </a:t>
            </a:r>
            <a:r>
              <a:rPr lang="ko-KR" altLang="en-US" b="1" dirty="0" err="1"/>
              <a:t>넘어감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=&gt; </a:t>
            </a:r>
            <a:r>
              <a:rPr lang="ko-KR" altLang="en-US" b="1" dirty="0"/>
              <a:t>너비 우선 탐색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A8AD0B-A585-9BAB-0AA3-3CB7B4D760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90" t="53962" r="39771" b="6278"/>
          <a:stretch/>
        </p:blipFill>
        <p:spPr>
          <a:xfrm>
            <a:off x="578500" y="2427809"/>
            <a:ext cx="6186196" cy="257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85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9B3F8-0953-C2C6-5AF1-1EDDC290B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b="1" dirty="0"/>
              <a:t>Uninformed search strategy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2961CD-1EFF-119A-D16C-FFA764019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깊이 우선 탐색</a:t>
            </a:r>
            <a:r>
              <a:rPr lang="en-US" altLang="ko-KR" b="1" dirty="0"/>
              <a:t>(DFS, Depth-first search)</a:t>
            </a:r>
          </a:p>
          <a:p>
            <a:pPr marL="0" indent="0">
              <a:buNone/>
            </a:pPr>
            <a:r>
              <a:rPr lang="en-US" altLang="ko-KR" b="1" dirty="0"/>
              <a:t>-</a:t>
            </a:r>
            <a:r>
              <a:rPr lang="ko-KR" altLang="en-US" b="1" dirty="0"/>
              <a:t>펼쳐지지 않은 노드 中 가장 </a:t>
            </a:r>
            <a:r>
              <a:rPr lang="ko-KR" altLang="en-US" b="1" u="sng" dirty="0"/>
              <a:t>깊은</a:t>
            </a:r>
            <a:r>
              <a:rPr lang="ko-KR" altLang="en-US" b="1" dirty="0"/>
              <a:t> 거부터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Fringe=LIFO queue</a:t>
            </a:r>
          </a:p>
          <a:p>
            <a:pPr marL="0" indent="0">
              <a:buNone/>
            </a:pPr>
            <a:r>
              <a:rPr lang="en-US" altLang="ko-KR" b="1" dirty="0"/>
              <a:t>LIFO=Last in First out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203256-D4AE-2494-6C7C-83DE0C9CEE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72" t="40564" r="38317" b="11753"/>
          <a:stretch/>
        </p:blipFill>
        <p:spPr>
          <a:xfrm>
            <a:off x="5365102" y="2948473"/>
            <a:ext cx="6316824" cy="308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62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9B3F8-0953-C2C6-5AF1-1EDDC290B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b="1" dirty="0"/>
              <a:t>Uninformed search strategy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646F208D-B5E0-749B-48EF-2E0682658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382" t="36848" r="34887" b="15013"/>
          <a:stretch/>
        </p:blipFill>
        <p:spPr>
          <a:xfrm>
            <a:off x="391885" y="1796142"/>
            <a:ext cx="6307494" cy="2843439"/>
          </a:xfr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AB41CAB-2FD3-1569-F9BA-AE43003BB6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43" t="41140" r="38010" b="11753"/>
          <a:stretch/>
        </p:blipFill>
        <p:spPr>
          <a:xfrm>
            <a:off x="5318448" y="3219479"/>
            <a:ext cx="6382139" cy="305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75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9B3F8-0953-C2C6-5AF1-1EDDC290B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b="1" dirty="0"/>
              <a:t>Uninformed search strategy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15042C-7E0A-6842-8BD7-AA1CA6DC9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1A0C85-CAC5-C301-1B2C-7065623A45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43" t="52521" r="38546" b="2696"/>
          <a:stretch/>
        </p:blipFill>
        <p:spPr>
          <a:xfrm>
            <a:off x="335901" y="1825625"/>
            <a:ext cx="6316825" cy="29005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62EB89-E82D-CE8A-1573-1B4BAFBC5C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72" t="34658" r="38317" b="17083"/>
          <a:stretch/>
        </p:blipFill>
        <p:spPr>
          <a:xfrm>
            <a:off x="4715791" y="3051208"/>
            <a:ext cx="6955250" cy="344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2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9B3F8-0953-C2C6-5AF1-1EDDC290B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b="1" dirty="0"/>
              <a:t>Uninformed search strategy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01D7DFA-1924-88D7-43DE-0D1172E7ED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78" t="47647" r="37969" b="5490"/>
          <a:stretch/>
        </p:blipFill>
        <p:spPr>
          <a:xfrm>
            <a:off x="2572332" y="2012238"/>
            <a:ext cx="6334125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96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9B3F8-0953-C2C6-5AF1-1EDDC290B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2"/>
            <a:ext cx="10515600" cy="1325563"/>
          </a:xfrm>
        </p:spPr>
        <p:txBody>
          <a:bodyPr/>
          <a:lstStyle/>
          <a:p>
            <a:r>
              <a:rPr lang="en-US" altLang="ko-KR" sz="4400" b="1" dirty="0"/>
              <a:t>Uninformed search strategy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082ECF-E6E7-3A13-F858-F70E8A9F0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1771" y="1825625"/>
            <a:ext cx="4404049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b="1" dirty="0"/>
              <a:t>완전성</a:t>
            </a:r>
            <a:r>
              <a:rPr lang="en-US" altLang="ko-KR" b="1" dirty="0"/>
              <a:t>(Completeness):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b="1" dirty="0"/>
              <a:t>해를 찾을 수 있는지 여부</a:t>
            </a:r>
            <a:endParaRPr lang="en-US" altLang="ko-KR" b="1" dirty="0"/>
          </a:p>
          <a:p>
            <a:pPr>
              <a:lnSpc>
                <a:spcPct val="100000"/>
              </a:lnSpc>
            </a:pPr>
            <a:r>
              <a:rPr lang="ko-KR" altLang="en-US" b="1" dirty="0"/>
              <a:t>시간 복잡도</a:t>
            </a:r>
            <a:endParaRPr lang="en-US" altLang="ko-KR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b="1" dirty="0"/>
              <a:t>(Time</a:t>
            </a:r>
            <a:r>
              <a:rPr lang="ko-KR" altLang="en-US" b="1" dirty="0"/>
              <a:t> </a:t>
            </a:r>
            <a:r>
              <a:rPr lang="en-US" altLang="ko-KR" b="1" dirty="0"/>
              <a:t>complexity)</a:t>
            </a:r>
          </a:p>
          <a:p>
            <a:pPr>
              <a:lnSpc>
                <a:spcPct val="100000"/>
              </a:lnSpc>
            </a:pPr>
            <a:r>
              <a:rPr lang="ko-KR" altLang="en-US" b="1" dirty="0"/>
              <a:t>메모리 공간 사용정도</a:t>
            </a:r>
            <a:r>
              <a:rPr lang="en-US" altLang="ko-KR" b="1" dirty="0"/>
              <a:t>(Space complexity)</a:t>
            </a:r>
          </a:p>
          <a:p>
            <a:pPr>
              <a:lnSpc>
                <a:spcPct val="100000"/>
              </a:lnSpc>
            </a:pPr>
            <a:r>
              <a:rPr lang="ko-KR" altLang="en-US" b="1" dirty="0"/>
              <a:t>최적의 해</a:t>
            </a:r>
            <a:r>
              <a:rPr lang="en-US" altLang="ko-KR" b="1" dirty="0"/>
              <a:t>(Optimality)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b="1" dirty="0"/>
              <a:t>Trade off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1716BB-DAF7-5D93-83D9-E58331F167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43" t="36765" r="42188" b="9853"/>
          <a:stretch/>
        </p:blipFill>
        <p:spPr>
          <a:xfrm>
            <a:off x="251926" y="1629683"/>
            <a:ext cx="7216451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433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9B3F8-0953-C2C6-5AF1-1EDDC290B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2"/>
            <a:ext cx="10515600" cy="1325563"/>
          </a:xfrm>
        </p:spPr>
        <p:txBody>
          <a:bodyPr/>
          <a:lstStyle/>
          <a:p>
            <a:r>
              <a:rPr lang="en-US" altLang="ko-KR" sz="4400" b="1" dirty="0"/>
              <a:t>Uninformed search strategy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1716BB-DAF7-5D93-83D9-E58331F167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43" t="36765" r="42188" b="9853"/>
          <a:stretch/>
        </p:blipFill>
        <p:spPr>
          <a:xfrm>
            <a:off x="401217" y="1653365"/>
            <a:ext cx="7748295" cy="414842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AC5B47F-7DF9-7D4B-88AD-A0B4A6DEB5B3}"/>
              </a:ext>
            </a:extLst>
          </p:cNvPr>
          <p:cNvSpPr/>
          <p:nvPr/>
        </p:nvSpPr>
        <p:spPr>
          <a:xfrm>
            <a:off x="3956183" y="3354354"/>
            <a:ext cx="233263" cy="36855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0C460-F19E-3C4A-7734-A3A03870FA8F}"/>
              </a:ext>
            </a:extLst>
          </p:cNvPr>
          <p:cNvSpPr txBox="1"/>
          <p:nvPr/>
        </p:nvSpPr>
        <p:spPr>
          <a:xfrm>
            <a:off x="8304245" y="2042194"/>
            <a:ext cx="3581430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Big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O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notation : </a:t>
            </a:r>
            <a:r>
              <a:rPr lang="ko-KR" altLang="en-US" sz="2400" b="1" dirty="0"/>
              <a:t>복잡도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E3195B9-BC1E-CA99-BE80-1E55AB176958}"/>
              </a:ext>
            </a:extLst>
          </p:cNvPr>
          <p:cNvSpPr/>
          <p:nvPr/>
        </p:nvSpPr>
        <p:spPr>
          <a:xfrm>
            <a:off x="4413377" y="3275045"/>
            <a:ext cx="251927" cy="30791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86D7BF-0C34-85B0-DB11-DCDA4777ECDA}"/>
              </a:ext>
            </a:extLst>
          </p:cNvPr>
          <p:cNvSpPr txBox="1"/>
          <p:nvPr/>
        </p:nvSpPr>
        <p:spPr>
          <a:xfrm>
            <a:off x="8304245" y="2813380"/>
            <a:ext cx="2531462" cy="46166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accent2">
                    <a:lumMod val="50000"/>
                  </a:schemeClr>
                </a:solidFill>
              </a:rPr>
              <a:t>답이 있는 </a:t>
            </a:r>
            <a:r>
              <a:rPr lang="en-US" altLang="ko-KR" sz="2400" b="1" dirty="0">
                <a:solidFill>
                  <a:schemeClr val="accent2">
                    <a:lumMod val="50000"/>
                  </a:schemeClr>
                </a:solidFill>
              </a:rPr>
              <a:t>Depth</a:t>
            </a:r>
            <a:endParaRPr lang="ko-KR" alt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AF91EF9-9D41-D1FB-A9B4-CF64837120BE}"/>
              </a:ext>
            </a:extLst>
          </p:cNvPr>
          <p:cNvSpPr/>
          <p:nvPr/>
        </p:nvSpPr>
        <p:spPr>
          <a:xfrm>
            <a:off x="6578082" y="3354354"/>
            <a:ext cx="158617" cy="293913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283582-A0C8-67FF-21CD-304308D8D02C}"/>
              </a:ext>
            </a:extLst>
          </p:cNvPr>
          <p:cNvSpPr txBox="1"/>
          <p:nvPr/>
        </p:nvSpPr>
        <p:spPr>
          <a:xfrm>
            <a:off x="8304246" y="3648267"/>
            <a:ext cx="3256384" cy="83099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5">
                    <a:lumMod val="50000"/>
                  </a:schemeClr>
                </a:solidFill>
              </a:rPr>
              <a:t>한 노드에서 펼쳐질 수 </a:t>
            </a:r>
            <a:endParaRPr lang="en-US" altLang="ko-KR" sz="2400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ko-KR" altLang="en-US" sz="2400" b="1" dirty="0">
                <a:solidFill>
                  <a:schemeClr val="accent5">
                    <a:lumMod val="50000"/>
                  </a:schemeClr>
                </a:solidFill>
              </a:rPr>
              <a:t>있는</a:t>
            </a:r>
            <a:r>
              <a:rPr lang="en-US" altLang="ko-KR" sz="24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accent5">
                    <a:lumMod val="50000"/>
                  </a:schemeClr>
                </a:solidFill>
              </a:rPr>
              <a:t>최대 </a:t>
            </a:r>
            <a:r>
              <a:rPr lang="en-US" altLang="ko-KR" sz="2400" b="1" dirty="0">
                <a:solidFill>
                  <a:schemeClr val="accent5">
                    <a:lumMod val="50000"/>
                  </a:schemeClr>
                </a:solidFill>
              </a:rPr>
              <a:t>Branch</a:t>
            </a:r>
            <a:endParaRPr lang="ko-KR" altLang="en-US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6FD0750B-8A8D-29E2-0196-A5BA2AF01088}"/>
              </a:ext>
            </a:extLst>
          </p:cNvPr>
          <p:cNvSpPr/>
          <p:nvPr/>
        </p:nvSpPr>
        <p:spPr>
          <a:xfrm>
            <a:off x="6680715" y="3242388"/>
            <a:ext cx="317241" cy="293913"/>
          </a:xfrm>
          <a:prstGeom prst="triangl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89BB18-8DE5-6D78-49B2-D0F8A0FD0E4D}"/>
              </a:ext>
            </a:extLst>
          </p:cNvPr>
          <p:cNvSpPr txBox="1"/>
          <p:nvPr/>
        </p:nvSpPr>
        <p:spPr>
          <a:xfrm>
            <a:off x="8304245" y="4792675"/>
            <a:ext cx="3256384" cy="46166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C00000"/>
                </a:solidFill>
              </a:rPr>
              <a:t>Search</a:t>
            </a:r>
            <a:r>
              <a:rPr lang="ko-KR" altLang="en-US" sz="2400" b="1" dirty="0">
                <a:solidFill>
                  <a:srgbClr val="C00000"/>
                </a:solidFill>
              </a:rPr>
              <a:t>할 </a:t>
            </a:r>
            <a:r>
              <a:rPr lang="en-US" altLang="ko-KR" sz="2400" b="1" dirty="0">
                <a:solidFill>
                  <a:srgbClr val="C00000"/>
                </a:solidFill>
              </a:rPr>
              <a:t>Depth</a:t>
            </a:r>
            <a:endParaRPr lang="ko-KR" alt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32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11E3A29-5CD1-D6CB-9692-5749FAB284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az-Cyrl-AZ" altLang="ko-KR" sz="8000" dirty="0"/>
              <a:t>Спасибо</a:t>
            </a:r>
            <a:r>
              <a:rPr lang="en-US" altLang="ko-KR" sz="8000" dirty="0"/>
              <a:t>!</a:t>
            </a:r>
            <a:endParaRPr lang="ko-KR" altLang="en-US" sz="8000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ADCF093-20B3-71F5-BBAE-D34B164285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093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65553C-B552-5400-4157-73F44FBA6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5BCB5C-5C6B-907D-C51F-F5F6F007C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3600" b="1" dirty="0"/>
              <a:t>인공지능에 대한 관점과 튜링 테스트</a:t>
            </a:r>
            <a:endParaRPr lang="en-US" altLang="ko-KR" sz="3600" b="1" dirty="0"/>
          </a:p>
          <a:p>
            <a:endParaRPr lang="en-US" altLang="ko-KR" sz="3600" b="1" dirty="0"/>
          </a:p>
          <a:p>
            <a:r>
              <a:rPr lang="ko-KR" altLang="en-US" sz="3600" b="1" dirty="0"/>
              <a:t>문제의 구성요소</a:t>
            </a:r>
            <a:endParaRPr lang="en-US" altLang="ko-KR" sz="3600" b="1" dirty="0"/>
          </a:p>
          <a:p>
            <a:r>
              <a:rPr lang="en-US" altLang="ko-KR" sz="3600" b="1" dirty="0"/>
              <a:t>Uninformed search strategy</a:t>
            </a:r>
          </a:p>
        </p:txBody>
      </p:sp>
    </p:spTree>
    <p:extLst>
      <p:ext uri="{BB962C8B-B14F-4D97-AF65-F5344CB8AC3E}">
        <p14:creationId xmlns:p14="http://schemas.microsoft.com/office/powerpoint/2010/main" val="3505761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229B3E3-A2FD-5FE6-9B5C-DF33A6604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b="1" dirty="0"/>
              <a:t>인공지능에 대한 관점과 튜링 테스트</a:t>
            </a:r>
            <a:endParaRPr lang="ko-KR" altLang="en-US" dirty="0"/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A9B6091E-B09D-92E8-D941-EAB0C5F84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6" y="3637091"/>
            <a:ext cx="11414448" cy="2539872"/>
          </a:xfrm>
        </p:spPr>
        <p:txBody>
          <a:bodyPr>
            <a:normAutofit/>
          </a:bodyPr>
          <a:lstStyle/>
          <a:p>
            <a:r>
              <a:rPr lang="en-US" altLang="ko-KR" b="1" dirty="0"/>
              <a:t>Humanly		</a:t>
            </a:r>
          </a:p>
          <a:p>
            <a:pPr marL="0" indent="0">
              <a:buNone/>
            </a:pPr>
            <a:r>
              <a:rPr lang="en-US" altLang="ko-KR" dirty="0"/>
              <a:t>-”</a:t>
            </a:r>
            <a:r>
              <a:rPr lang="ko-KR" altLang="en-US" dirty="0"/>
              <a:t>사람</a:t>
            </a:r>
            <a:r>
              <a:rPr lang="en-US" altLang="ko-KR" dirty="0"/>
              <a:t>”</a:t>
            </a:r>
            <a:r>
              <a:rPr lang="ko-KR" altLang="en-US" dirty="0"/>
              <a:t>처럼</a:t>
            </a:r>
            <a:r>
              <a:rPr lang="en-US" altLang="ko-KR" dirty="0"/>
              <a:t>	-</a:t>
            </a:r>
            <a:r>
              <a:rPr lang="ko-KR" altLang="en-US" dirty="0"/>
              <a:t>상식</a:t>
            </a:r>
            <a:r>
              <a:rPr lang="en-US" altLang="ko-KR" dirty="0"/>
              <a:t>&amp;</a:t>
            </a:r>
            <a:r>
              <a:rPr lang="ko-KR" altLang="en-US" dirty="0"/>
              <a:t>사회적 행동</a:t>
            </a:r>
            <a:r>
              <a:rPr lang="en-US" altLang="ko-KR" dirty="0"/>
              <a:t>	-</a:t>
            </a:r>
            <a:r>
              <a:rPr lang="ko-KR" altLang="en-US" dirty="0"/>
              <a:t>전문가 지식</a:t>
            </a:r>
            <a:r>
              <a:rPr lang="en-US" altLang="ko-KR" dirty="0"/>
              <a:t>, </a:t>
            </a:r>
            <a:r>
              <a:rPr lang="ko-KR" altLang="en-US" dirty="0"/>
              <a:t>문제해결능력</a:t>
            </a:r>
            <a:endParaRPr lang="en-US" altLang="ko-KR" dirty="0"/>
          </a:p>
          <a:p>
            <a:r>
              <a:rPr lang="en-US" altLang="ko-KR" b="1" dirty="0"/>
              <a:t>Rationally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수행능력을 극대화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이성적인 모델 구현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B247561-B790-E056-01AB-B62CB540FA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80" t="63902" r="43139" b="15633"/>
          <a:stretch/>
        </p:blipFill>
        <p:spPr>
          <a:xfrm>
            <a:off x="2466107" y="1898779"/>
            <a:ext cx="7259786" cy="15302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DDB4FC-F48E-B1C0-FDDC-5B285E397767}"/>
              </a:ext>
            </a:extLst>
          </p:cNvPr>
          <p:cNvSpPr txBox="1"/>
          <p:nvPr/>
        </p:nvSpPr>
        <p:spPr>
          <a:xfrm>
            <a:off x="1212980" y="4068147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6151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229B3E3-A2FD-5FE6-9B5C-DF33A6604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b="1" dirty="0"/>
              <a:t>인공지능에 대한 관점과 튜링 테스트</a:t>
            </a:r>
            <a:endParaRPr lang="ko-KR" altLang="en-US" dirty="0"/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A9B6091E-B09D-92E8-D941-EAB0C5F84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37091"/>
            <a:ext cx="10515600" cy="2539872"/>
          </a:xfrm>
        </p:spPr>
        <p:txBody>
          <a:bodyPr>
            <a:normAutofit/>
          </a:bodyPr>
          <a:lstStyle/>
          <a:p>
            <a:r>
              <a:rPr lang="en-US" altLang="ko-KR" b="1" dirty="0"/>
              <a:t>Thinking humanly </a:t>
            </a:r>
            <a:r>
              <a:rPr lang="en-US" altLang="ko-KR" sz="3200" b="1" dirty="0"/>
              <a:t>≠</a:t>
            </a:r>
            <a:r>
              <a:rPr lang="en-US" altLang="ko-KR" b="1" dirty="0"/>
              <a:t> Acting humanly</a:t>
            </a:r>
          </a:p>
          <a:p>
            <a:pPr marL="0" indent="0">
              <a:buNone/>
            </a:pPr>
            <a:r>
              <a:rPr lang="en-US" altLang="ko-KR" b="1" dirty="0"/>
              <a:t>-</a:t>
            </a:r>
            <a:r>
              <a:rPr lang="ko-KR" altLang="en-US" b="1" dirty="0"/>
              <a:t>인간적 사고 방식 없이 인간처럼 </a:t>
            </a:r>
            <a:r>
              <a:rPr lang="en-US" altLang="ko-KR" b="1" dirty="0"/>
              <a:t>“</a:t>
            </a:r>
            <a:r>
              <a:rPr lang="ko-KR" altLang="en-US" b="1" dirty="0"/>
              <a:t>행동</a:t>
            </a:r>
            <a:r>
              <a:rPr lang="en-US" altLang="ko-KR" b="1" dirty="0"/>
              <a:t>＂</a:t>
            </a:r>
            <a:r>
              <a:rPr lang="ko-KR" altLang="en-US" b="1" dirty="0"/>
              <a:t>할 수 있음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Ex. </a:t>
            </a:r>
            <a:r>
              <a:rPr lang="ko-KR" altLang="en-US" b="1" dirty="0"/>
              <a:t>인간 </a:t>
            </a:r>
            <a:r>
              <a:rPr lang="en-US" altLang="ko-KR" b="1" dirty="0"/>
              <a:t>: </a:t>
            </a:r>
            <a:r>
              <a:rPr lang="ko-KR" altLang="en-US" b="1" dirty="0"/>
              <a:t>영어 문장 이해</a:t>
            </a:r>
            <a:r>
              <a:rPr lang="en-US" altLang="ko-KR" b="1" dirty="0"/>
              <a:t>, </a:t>
            </a:r>
            <a:r>
              <a:rPr lang="ko-KR" altLang="en-US" b="1" dirty="0"/>
              <a:t>생각 </a:t>
            </a:r>
            <a:r>
              <a:rPr lang="en-US" altLang="ko-KR" b="1" dirty="0"/>
              <a:t>-&gt;</a:t>
            </a:r>
            <a:r>
              <a:rPr lang="ko-KR" altLang="en-US" b="1" dirty="0"/>
              <a:t> 번역</a:t>
            </a:r>
            <a:endParaRPr lang="en-US" altLang="ko-KR" b="1" dirty="0"/>
          </a:p>
          <a:p>
            <a:pPr marL="0" indent="0">
              <a:buNone/>
            </a:pPr>
            <a:r>
              <a:rPr lang="ko-KR" altLang="en-US" b="1" dirty="0"/>
              <a:t>기계 </a:t>
            </a:r>
            <a:r>
              <a:rPr lang="en-US" altLang="ko-KR" b="1" dirty="0"/>
              <a:t>: </a:t>
            </a:r>
            <a:r>
              <a:rPr lang="ko-KR" altLang="en-US" b="1" dirty="0"/>
              <a:t>함수 정의</a:t>
            </a:r>
            <a:r>
              <a:rPr lang="en-US" altLang="ko-KR" b="1" dirty="0"/>
              <a:t>(input : </a:t>
            </a:r>
            <a:r>
              <a:rPr lang="ko-KR" altLang="en-US" b="1" dirty="0"/>
              <a:t>영어문장</a:t>
            </a:r>
            <a:r>
              <a:rPr lang="en-US" altLang="ko-KR" b="1" dirty="0"/>
              <a:t>, output : </a:t>
            </a:r>
            <a:r>
              <a:rPr lang="ko-KR" altLang="en-US" b="1" dirty="0"/>
              <a:t>한글문장</a:t>
            </a:r>
            <a:r>
              <a:rPr lang="en-US" altLang="ko-KR" b="1" dirty="0"/>
              <a:t>)(</a:t>
            </a:r>
            <a:r>
              <a:rPr lang="ko-KR" altLang="en-US" b="1" dirty="0"/>
              <a:t>이해</a:t>
            </a:r>
            <a:r>
              <a:rPr lang="en-US" altLang="ko-KR" b="1" dirty="0"/>
              <a:t>x)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B247561-B790-E056-01AB-B62CB540FA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80" t="63902" r="43139" b="15633"/>
          <a:stretch/>
        </p:blipFill>
        <p:spPr>
          <a:xfrm>
            <a:off x="2466107" y="1898779"/>
            <a:ext cx="7259786" cy="15302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DDB4FC-F48E-B1C0-FDDC-5B285E397767}"/>
              </a:ext>
            </a:extLst>
          </p:cNvPr>
          <p:cNvSpPr txBox="1"/>
          <p:nvPr/>
        </p:nvSpPr>
        <p:spPr>
          <a:xfrm>
            <a:off x="1212980" y="4068147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8976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229B3E3-A2FD-5FE6-9B5C-DF33A6604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ko-KR" altLang="en-US" sz="4400" b="1" dirty="0"/>
              <a:t>인공지능에 대한 관점과 튜링 테스트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EF2182-EB3A-BF2F-A8D9-9B2FE5D8C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448" y="4693301"/>
            <a:ext cx="10515600" cy="20994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200" b="1" dirty="0"/>
              <a:t>튜링 테스트</a:t>
            </a:r>
            <a:endParaRPr lang="en-US" altLang="ko-KR" sz="3200" b="1" dirty="0"/>
          </a:p>
          <a:p>
            <a:r>
              <a:rPr lang="en-US" altLang="ko-KR" sz="3200" dirty="0"/>
              <a:t>Acting humanly </a:t>
            </a:r>
            <a:r>
              <a:rPr lang="ko-KR" altLang="en-US" sz="3200" dirty="0"/>
              <a:t>관점에서의 인공지능 유무판단</a:t>
            </a:r>
            <a:endParaRPr lang="en-US" altLang="ko-KR" sz="3200" dirty="0"/>
          </a:p>
          <a:p>
            <a:r>
              <a:rPr lang="ko-KR" altLang="en-US" sz="3200" dirty="0"/>
              <a:t>컴퓨터와 인간의 </a:t>
            </a:r>
            <a:r>
              <a:rPr lang="ko-KR" altLang="en-US" sz="3200" b="1" dirty="0"/>
              <a:t>행동</a:t>
            </a:r>
            <a:r>
              <a:rPr lang="ko-KR" altLang="en-US" sz="3200" dirty="0"/>
              <a:t>을 구별</a:t>
            </a:r>
            <a:r>
              <a:rPr lang="en-US" altLang="ko-KR" sz="3200" dirty="0"/>
              <a:t> X-&gt; </a:t>
            </a:r>
            <a:r>
              <a:rPr lang="ko-KR" altLang="en-US" sz="3200" dirty="0"/>
              <a:t>인공지능 </a:t>
            </a:r>
            <a:r>
              <a:rPr lang="en-US" altLang="ko-KR" sz="3200" dirty="0"/>
              <a:t>O</a:t>
            </a:r>
            <a:endParaRPr lang="ko-KR" altLang="en-US" sz="3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A25782-20E3-1444-6198-E69DC03575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77" t="32818" r="39082" b="28031"/>
          <a:stretch/>
        </p:blipFill>
        <p:spPr>
          <a:xfrm>
            <a:off x="2649894" y="1728014"/>
            <a:ext cx="6344816" cy="253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552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9B3F8-0953-C2C6-5AF1-1EDDC290B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b="1" dirty="0"/>
              <a:t>문제의 구성요소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2961CD-1EFF-119A-D16C-FFA764019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초기 상태</a:t>
            </a:r>
            <a:r>
              <a:rPr lang="en-US" altLang="ko-KR" b="1" dirty="0"/>
              <a:t>(Initial state)</a:t>
            </a:r>
          </a:p>
          <a:p>
            <a:endParaRPr lang="en-US" altLang="ko-KR" b="1" dirty="0"/>
          </a:p>
          <a:p>
            <a:r>
              <a:rPr lang="ko-KR" altLang="en-US" b="1" dirty="0"/>
              <a:t>행위</a:t>
            </a:r>
            <a:r>
              <a:rPr lang="en-US" altLang="ko-KR" b="1" dirty="0"/>
              <a:t>(Possible actions)</a:t>
            </a:r>
          </a:p>
          <a:p>
            <a:endParaRPr lang="en-US" altLang="ko-KR" b="1" dirty="0"/>
          </a:p>
          <a:p>
            <a:r>
              <a:rPr lang="ko-KR" altLang="en-US" b="1" dirty="0"/>
              <a:t>목표</a:t>
            </a:r>
            <a:r>
              <a:rPr lang="en-US" altLang="ko-KR" b="1" dirty="0"/>
              <a:t>(Goal test)</a:t>
            </a:r>
          </a:p>
          <a:p>
            <a:endParaRPr lang="en-US" altLang="ko-KR" b="1" dirty="0"/>
          </a:p>
          <a:p>
            <a:r>
              <a:rPr lang="ko-KR" altLang="en-US" b="1" dirty="0"/>
              <a:t>비용</a:t>
            </a:r>
            <a:r>
              <a:rPr lang="en-US" altLang="ko-KR" b="1" dirty="0"/>
              <a:t>(Path cost)</a:t>
            </a:r>
          </a:p>
        </p:txBody>
      </p:sp>
    </p:spTree>
    <p:extLst>
      <p:ext uri="{BB962C8B-B14F-4D97-AF65-F5344CB8AC3E}">
        <p14:creationId xmlns:p14="http://schemas.microsoft.com/office/powerpoint/2010/main" val="3647505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9B3F8-0953-C2C6-5AF1-1EDDC290B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b="1" dirty="0"/>
              <a:t>문제의 구성요소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C296F0-6DE9-8560-0FD2-64DEB4F4A5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66" t="35588" r="44687" b="14559"/>
          <a:stretch/>
        </p:blipFill>
        <p:spPr>
          <a:xfrm>
            <a:off x="494131" y="2167032"/>
            <a:ext cx="5553075" cy="3228975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1EA752C-204D-7B8A-8669-EC7ADF348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3951" y="1642188"/>
            <a:ext cx="5750571" cy="472128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ko-KR" b="1" dirty="0"/>
              <a:t>Ex) Initial state : Arad</a:t>
            </a:r>
          </a:p>
          <a:p>
            <a:pPr marL="0" indent="0">
              <a:buNone/>
            </a:pPr>
            <a:r>
              <a:rPr lang="en-US" altLang="ko-KR" b="1" dirty="0"/>
              <a:t>Possible actions : successor f(x) </a:t>
            </a:r>
          </a:p>
          <a:p>
            <a:pPr marL="0" indent="0">
              <a:buNone/>
            </a:pPr>
            <a:r>
              <a:rPr lang="en-US" altLang="ko-KR" b="1" dirty="0"/>
              <a:t>input : state x, </a:t>
            </a:r>
          </a:p>
          <a:p>
            <a:pPr marL="0" indent="0">
              <a:buNone/>
            </a:pPr>
            <a:r>
              <a:rPr lang="en-US" altLang="ko-KR" b="1" dirty="0"/>
              <a:t>return (action, successor)</a:t>
            </a:r>
          </a:p>
          <a:p>
            <a:pPr marL="0" indent="0">
              <a:buNone/>
            </a:pPr>
            <a:r>
              <a:rPr lang="en-US" altLang="ko-KR" b="1" dirty="0"/>
              <a:t>Goal test : x=“at Bucharest”</a:t>
            </a:r>
          </a:p>
          <a:p>
            <a:pPr marL="0" indent="0">
              <a:buNone/>
            </a:pPr>
            <a:r>
              <a:rPr lang="en-US" altLang="ko-KR" b="1" dirty="0"/>
              <a:t>Path cost : </a:t>
            </a:r>
          </a:p>
          <a:p>
            <a:pPr marL="0" indent="0">
              <a:buNone/>
            </a:pPr>
            <a:r>
              <a:rPr lang="en-US" altLang="ko-KR" b="1" dirty="0"/>
              <a:t>Step cost c(</a:t>
            </a:r>
            <a:r>
              <a:rPr lang="en-US" altLang="ko-KR" b="1" dirty="0" err="1"/>
              <a:t>x,a,y</a:t>
            </a:r>
            <a:r>
              <a:rPr lang="en-US" altLang="ko-KR" b="1" dirty="0"/>
              <a:t>)&gt;=0</a:t>
            </a:r>
          </a:p>
          <a:p>
            <a:pPr marL="0" indent="0">
              <a:buNone/>
            </a:pPr>
            <a:r>
              <a:rPr lang="en-US" altLang="ko-KR" b="1" dirty="0"/>
              <a:t>=&gt;Solution : Arad(initial state)</a:t>
            </a:r>
            <a:r>
              <a:rPr lang="ko-KR" altLang="en-US" b="1" dirty="0"/>
              <a:t>에서 </a:t>
            </a:r>
            <a:r>
              <a:rPr lang="en-US" altLang="ko-KR" b="1" dirty="0"/>
              <a:t>Bucharest(goal state)</a:t>
            </a:r>
            <a:r>
              <a:rPr lang="ko-KR" altLang="en-US" b="1" dirty="0"/>
              <a:t>까지의 연속적인 행위</a:t>
            </a:r>
            <a:r>
              <a:rPr lang="en-US" altLang="ko-KR" b="1" dirty="0"/>
              <a:t>(</a:t>
            </a:r>
            <a:r>
              <a:rPr lang="en-US" altLang="ko-KR" b="1" dirty="0" err="1"/>
              <a:t>seauence</a:t>
            </a:r>
            <a:r>
              <a:rPr lang="en-US" altLang="ko-KR" b="1" dirty="0"/>
              <a:t> of actions)</a:t>
            </a:r>
          </a:p>
        </p:txBody>
      </p:sp>
    </p:spTree>
    <p:extLst>
      <p:ext uri="{BB962C8B-B14F-4D97-AF65-F5344CB8AC3E}">
        <p14:creationId xmlns:p14="http://schemas.microsoft.com/office/powerpoint/2010/main" val="4194103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9B3F8-0953-C2C6-5AF1-1EDDC290B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b="1" dirty="0"/>
              <a:t>Uninformed search strategy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2961CD-1EFF-119A-D16C-FFA764019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b="1" dirty="0"/>
              <a:t>너비 우선 탐색</a:t>
            </a:r>
            <a:r>
              <a:rPr lang="en-US" altLang="ko-KR" b="1" dirty="0"/>
              <a:t>(BFS, Breadth-first search)</a:t>
            </a:r>
          </a:p>
          <a:p>
            <a:r>
              <a:rPr lang="en-US" altLang="ko-KR" b="1" dirty="0"/>
              <a:t>Uniform-cost search</a:t>
            </a:r>
          </a:p>
          <a:p>
            <a:endParaRPr lang="en-US" altLang="ko-KR" b="1" dirty="0"/>
          </a:p>
          <a:p>
            <a:r>
              <a:rPr lang="ko-KR" altLang="en-US" b="1" dirty="0"/>
              <a:t>깊이 우선 탐색</a:t>
            </a:r>
            <a:r>
              <a:rPr lang="en-US" altLang="ko-KR" b="1" dirty="0"/>
              <a:t>(DFS, Depth-first search)</a:t>
            </a:r>
          </a:p>
          <a:p>
            <a:r>
              <a:rPr lang="en-US" altLang="ko-KR" b="1" dirty="0"/>
              <a:t>Depth-limited search</a:t>
            </a:r>
          </a:p>
          <a:p>
            <a:r>
              <a:rPr lang="en-US" altLang="ko-KR" b="1" dirty="0"/>
              <a:t>Iterative deepening search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22300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9B3F8-0953-C2C6-5AF1-1EDDC290B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b="1" dirty="0"/>
              <a:t>Uninformed search strategy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2961CD-1EFF-119A-D16C-FFA764019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너비 우선 탐색</a:t>
            </a:r>
            <a:r>
              <a:rPr lang="en-US" altLang="ko-KR" b="1" dirty="0"/>
              <a:t>(BFS, Breadth-first search)</a:t>
            </a:r>
          </a:p>
          <a:p>
            <a:pPr marL="0" indent="0">
              <a:buNone/>
            </a:pPr>
            <a:r>
              <a:rPr lang="en-US" altLang="ko-KR" b="1" dirty="0"/>
              <a:t>-</a:t>
            </a:r>
            <a:r>
              <a:rPr lang="ko-KR" altLang="en-US" b="1" dirty="0"/>
              <a:t>펼쳐지지 않은 노드 中 가장 </a:t>
            </a:r>
            <a:r>
              <a:rPr lang="ko-KR" altLang="en-US" b="1" u="sng" dirty="0"/>
              <a:t>얕은</a:t>
            </a:r>
            <a:r>
              <a:rPr lang="ko-KR" altLang="en-US" b="1" dirty="0"/>
              <a:t> 거부터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Fringe=FIIFO queue</a:t>
            </a:r>
          </a:p>
          <a:p>
            <a:pPr marL="0" indent="0">
              <a:buNone/>
            </a:pPr>
            <a:r>
              <a:rPr lang="en-US" altLang="ko-KR" b="1" dirty="0"/>
              <a:t>FIFO= First in First out</a:t>
            </a:r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A is goal? NO</a:t>
            </a:r>
          </a:p>
          <a:p>
            <a:pPr marL="0" indent="0">
              <a:buNone/>
            </a:pPr>
            <a:r>
              <a:rPr lang="en-US" altLang="ko-KR" b="1" dirty="0"/>
              <a:t>B, C </a:t>
            </a:r>
            <a:r>
              <a:rPr lang="ko-KR" altLang="en-US" b="1" dirty="0"/>
              <a:t>삽입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2C34E9-1AEE-33C4-3047-194E6F7A15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44" t="31177" r="39688" b="25588"/>
          <a:stretch/>
        </p:blipFill>
        <p:spPr>
          <a:xfrm>
            <a:off x="5387260" y="3105538"/>
            <a:ext cx="6471946" cy="294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934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384</Words>
  <Application>Microsoft Office PowerPoint</Application>
  <PresentationFormat>와이드스크린</PresentationFormat>
  <Paragraphs>81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인공지능과  문제 해결 및 탐색전략</vt:lpstr>
      <vt:lpstr>목차</vt:lpstr>
      <vt:lpstr>인공지능에 대한 관점과 튜링 테스트</vt:lpstr>
      <vt:lpstr>인공지능에 대한 관점과 튜링 테스트</vt:lpstr>
      <vt:lpstr>인공지능에 대한 관점과 튜링 테스트</vt:lpstr>
      <vt:lpstr>문제의 구성요소</vt:lpstr>
      <vt:lpstr>문제의 구성요소</vt:lpstr>
      <vt:lpstr>Uninformed search strategy</vt:lpstr>
      <vt:lpstr>Uninformed search strategy</vt:lpstr>
      <vt:lpstr>Uninformed search strategy</vt:lpstr>
      <vt:lpstr>Uninformed search strategy</vt:lpstr>
      <vt:lpstr>Uninformed search strategy</vt:lpstr>
      <vt:lpstr>Uninformed search strategy</vt:lpstr>
      <vt:lpstr>Uninformed search strategy</vt:lpstr>
      <vt:lpstr>Uninformed search strategy</vt:lpstr>
      <vt:lpstr>Uninformed search strategy</vt:lpstr>
      <vt:lpstr>Uninformed search strategy</vt:lpstr>
      <vt:lpstr>Спасибо!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인공지능과  문제 해결 및 탐색전략</dc:title>
  <dc:creator>381</dc:creator>
  <cp:lastModifiedBy>COM01</cp:lastModifiedBy>
  <cp:revision>2</cp:revision>
  <dcterms:created xsi:type="dcterms:W3CDTF">2023-06-07T14:13:18Z</dcterms:created>
  <dcterms:modified xsi:type="dcterms:W3CDTF">2023-06-08T09:33:14Z</dcterms:modified>
</cp:coreProperties>
</file>